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.hairullin" initials="b" lastIdx="2" clrIdx="0">
    <p:extLst>
      <p:ext uri="{19B8F6BF-5375-455C-9EA6-DF929625EA0E}">
        <p15:presenceInfo xmlns:p15="http://schemas.microsoft.com/office/powerpoint/2012/main" userId="b.hairul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620" autoAdjust="0"/>
  </p:normalViewPr>
  <p:slideViewPr>
    <p:cSldViewPr snapToGrid="0">
      <p:cViewPr varScale="1">
        <p:scale>
          <a:sx n="85" d="100"/>
          <a:sy n="85" d="100"/>
        </p:scale>
        <p:origin x="15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5T20:06:1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1E704-5393-47EA-9A45-981022863AF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3817A-8781-44FE-A77F-2765F6F3B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5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фигме</a:t>
            </a:r>
            <a:r>
              <a:rPr lang="ru-RU" dirty="0"/>
              <a:t>: Главная</a:t>
            </a:r>
          </a:p>
          <a:p>
            <a:endParaRPr lang="ru-RU" dirty="0"/>
          </a:p>
          <a:p>
            <a:r>
              <a:rPr lang="ru-RU" dirty="0"/>
              <a:t>+смотри примечания в </a:t>
            </a:r>
            <a:r>
              <a:rPr lang="ru-RU" dirty="0" err="1"/>
              <a:t>фигме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3817A-8781-44FE-A77F-2765F6F3BD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7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фигме</a:t>
            </a:r>
            <a:r>
              <a:rPr lang="ru-RU" dirty="0"/>
              <a:t>: Всего на учете</a:t>
            </a:r>
          </a:p>
          <a:p>
            <a:endParaRPr lang="ru-RU" dirty="0"/>
          </a:p>
          <a:p>
            <a:r>
              <a:rPr lang="ru-RU" dirty="0"/>
              <a:t>+правки в комментариях в </a:t>
            </a:r>
            <a:r>
              <a:rPr lang="ru-RU" dirty="0" err="1"/>
              <a:t>фигме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3817A-8781-44FE-A77F-2765F6F3BD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1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фигме</a:t>
            </a:r>
            <a:r>
              <a:rPr lang="ru-RU" dirty="0"/>
              <a:t>: этой страницы нет. Надо сделать новую. Виджеты частично брать из Всего на учете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3817A-8781-44FE-A77F-2765F6F3BD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54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фигме</a:t>
            </a:r>
            <a:r>
              <a:rPr lang="ru-RU" dirty="0"/>
              <a:t>: Не состоят на учете но должны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+правки в комментариях в </a:t>
            </a:r>
            <a:r>
              <a:rPr lang="ru-RU" dirty="0" err="1"/>
              <a:t>фигме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3817A-8781-44FE-A77F-2765F6F3BD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7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</a:t>
            </a:r>
            <a:r>
              <a:rPr lang="ru-RU" dirty="0" err="1"/>
              <a:t>фигме</a:t>
            </a:r>
            <a:r>
              <a:rPr lang="ru-RU" dirty="0"/>
              <a:t>: этой страницы нет. Надо сделать новую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Если нажато на виджет </a:t>
            </a:r>
            <a:r>
              <a:rPr lang="ru-RU" b="1" dirty="0"/>
              <a:t>Обжалования (слайд 1)</a:t>
            </a:r>
            <a:r>
              <a:rPr lang="ru-RU" dirty="0"/>
              <a:t>, то Экран должен содержать:</a:t>
            </a:r>
          </a:p>
          <a:p>
            <a:endParaRPr lang="ru-RU" dirty="0"/>
          </a:p>
          <a:p>
            <a:r>
              <a:rPr lang="ru-RU" dirty="0"/>
              <a:t>Экран Обжалования уровня МО должен содержать:</a:t>
            </a:r>
          </a:p>
          <a:p>
            <a:r>
              <a:rPr lang="ru-RU" dirty="0"/>
              <a:t>1. Причины обжалования</a:t>
            </a:r>
          </a:p>
          <a:p>
            <a:r>
              <a:rPr lang="ru-RU" dirty="0"/>
              <a:t>2. Средний срок рассмотрения</a:t>
            </a:r>
          </a:p>
          <a:p>
            <a:r>
              <a:rPr lang="ru-RU" dirty="0"/>
              <a:t>3. Способ направления жалобы (ногами. ЕПГУ)</a:t>
            </a:r>
          </a:p>
          <a:p>
            <a:r>
              <a:rPr lang="ru-RU" dirty="0"/>
              <a:t>4. Рейтинг по рассмотрению субъектами(кто дольше, кто быстрее)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6783E-05C6-4D88-B90B-BAF7240B73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0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E69ED-5B43-4CD7-9DFC-16EB89F97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30D41B-DEEA-40BF-B299-8EED4EFAA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156CD-7A0F-4D99-BBAB-7BFB3869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C25F-75AA-435B-AFB6-492394E05E59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4617E-A087-47DF-BEB3-E57106A5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F5E81C-65DB-4504-A88C-D6FF6061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D6-671F-4FCC-9A1D-231C7AD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7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062C6-7407-4697-9CA7-1B0DCE0AD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BE675E-1445-4742-B1AC-13C7575A6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65FE13-1041-4D2C-8399-343C6437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C25F-75AA-435B-AFB6-492394E05E59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01CE5-8B60-4B19-81FF-C5A2563F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5AB5A-6FE0-4DF9-AD7C-6CD6E71B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D6-671F-4FCC-9A1D-231C7AD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5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255714-5A08-468E-BE69-40F01820B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5CB7EF-71D8-4CF0-BAE9-C9AA5BBB9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87A59E-7967-4B6B-A91F-850267C5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C25F-75AA-435B-AFB6-492394E05E59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FB40A-F075-4895-86DB-8FB47861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8A3A1C-FF16-4885-9BAA-D7D711A7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D6-671F-4FCC-9A1D-231C7AD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9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A9C85-BE6D-477E-BFE5-40D04779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84F5ED-E4A6-4DB7-92AE-6CF56FB16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3FF83D-47D3-4238-9C96-BB53AA35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C25F-75AA-435B-AFB6-492394E05E59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258AA-13B6-459A-AE84-3F31EAC4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563B5-F058-4F16-AAA4-312B4034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D6-671F-4FCC-9A1D-231C7AD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EEF26-3B03-4838-B44D-9DB84FFB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5420D-CBF9-4C56-8ED7-F163306D3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BCBC58-680B-4BEC-A967-0CA2382E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C25F-75AA-435B-AFB6-492394E05E59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8BA655-C231-42DB-82C2-778E96B9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5ABA0-B692-4A44-87C4-5490F5A2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D6-671F-4FCC-9A1D-231C7AD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1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9EBFB-DB1A-4260-8EEB-D6DC1897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5FC958-181D-4443-8D57-77261064C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3C175-808D-42E6-9CEE-06A0A9CB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3B32-7193-43D2-8F03-2947A2F5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C25F-75AA-435B-AFB6-492394E05E59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DAF37E-1CC5-46D7-94FF-BFDFA5D9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8C5114-4366-4998-865A-ACA38495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D6-671F-4FCC-9A1D-231C7AD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4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ED889-71D4-4146-8DE2-21763BC7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969A79-2FE3-4419-AB1F-37EA7337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CA2BE9-3C02-407F-BEB2-E7D681AEC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276E75-FDCE-4414-B330-1113F7F5A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00911D-6E33-4984-8067-0649C6FBF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4C0EA6-C303-4D52-BA3A-C0EB3A58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C25F-75AA-435B-AFB6-492394E05E59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E96D07-6F41-44D8-8FB1-B3D84DCB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89B657-7485-4CF1-91F4-7B589864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D6-671F-4FCC-9A1D-231C7AD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7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C523C-EBF4-4F76-B26B-491060E8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5CD04D-0E0E-4990-96A0-A90BE0E3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C25F-75AA-435B-AFB6-492394E05E59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BFCFBF-DB73-478F-BE77-AF51CE31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F2CA3C-AA37-4242-99E2-8E1D75B3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D6-671F-4FCC-9A1D-231C7AD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7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05BE2C-13B5-42A8-9BDE-B4D8853D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C25F-75AA-435B-AFB6-492394E05E59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073B53-9955-41C3-B9F1-BE9DF4B8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5B3E89-61B5-45E8-9046-BBB30EBB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D6-671F-4FCC-9A1D-231C7AD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7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7C642-E7FF-4237-A601-C7CA6015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A2A64-2B6B-4919-86D5-5533D736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B77544-43DA-4639-A6A5-713484A05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37CBF6-4E7D-4FE9-B055-BFB9517F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C25F-75AA-435B-AFB6-492394E05E59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20746-A68B-497E-ADD2-B8A0F53D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43EF7D-95B1-41A7-9A92-B5EA9F88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D6-671F-4FCC-9A1D-231C7AD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F7102-7EF0-45BF-A0FF-173668BC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5549FA-5408-4676-8A73-FB03D4A27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749050-9B2A-4583-9191-ECB389B3F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2A660C-2F8D-477C-A074-6D84EC06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C25F-75AA-435B-AFB6-492394E05E59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B9FB50-BF8F-4E33-912A-9163A876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90488D-948F-4A08-9E60-651D5AA5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D6-671F-4FCC-9A1D-231C7AD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5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306CC-0714-4124-9827-FF9AD6B7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228CF5-4AE8-4C24-B5F5-00868616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7B290-2E7A-4122-8E51-723ECF9E2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FC25F-75AA-435B-AFB6-492394E05E59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19C4D-578A-4495-A8CD-E0FBD6C58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6502F8-168B-46C1-85ED-3EDE32141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6CED6-671F-4FCC-9A1D-231C7AD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3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customXml" Target="../ink/ink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97C3CA-FB2F-429C-A9A4-12E3C7A4A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" y="0"/>
            <a:ext cx="12135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3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37BEC-ED16-4ECC-ADDB-14A72BC46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97"/>
            <a:ext cx="12192000" cy="12798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4837DE-76B6-4D6B-8F96-BD898A0CE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7726"/>
            <a:ext cx="2639632" cy="55802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1581A2-8F70-48EE-A68F-D8632CFF8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281" y="3092559"/>
            <a:ext cx="1923542" cy="3753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98555C-B5F5-45B4-BDB0-6C5244CCD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924" y="1272151"/>
            <a:ext cx="3248271" cy="48124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8C70C9-01DE-445F-823E-C0ADE1A93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632" y="1287234"/>
            <a:ext cx="3884102" cy="1815838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572C8DA-E594-4C2A-B3B0-198749CDBA88}"/>
              </a:ext>
            </a:extLst>
          </p:cNvPr>
          <p:cNvSpPr/>
          <p:nvPr/>
        </p:nvSpPr>
        <p:spPr>
          <a:xfrm>
            <a:off x="11425806" y="1350628"/>
            <a:ext cx="581302" cy="5394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&gt;&gt;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964E4E-2078-43EC-A7CF-6937469765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9632" y="3078480"/>
            <a:ext cx="2386016" cy="3755905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F34737D-CF94-4A97-BC8B-510E34C3D176}"/>
              </a:ext>
            </a:extLst>
          </p:cNvPr>
          <p:cNvSpPr/>
          <p:nvPr/>
        </p:nvSpPr>
        <p:spPr>
          <a:xfrm>
            <a:off x="6600838" y="1350628"/>
            <a:ext cx="1419475" cy="1623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Поставлены на учет</a:t>
            </a:r>
          </a:p>
          <a:p>
            <a:pPr algn="ctr"/>
            <a:r>
              <a:rPr lang="ru-RU" sz="1100" dirty="0"/>
              <a:t>По личной явке – 30%</a:t>
            </a:r>
          </a:p>
          <a:p>
            <a:pPr algn="ctr"/>
            <a:r>
              <a:rPr lang="ru-RU" sz="1100" dirty="0"/>
              <a:t>Без личной явки – 70%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0BACCEB-D4CD-40ED-96CD-F667D0AA06D9}"/>
              </a:ext>
            </a:extLst>
          </p:cNvPr>
          <p:cNvSpPr/>
          <p:nvPr/>
        </p:nvSpPr>
        <p:spPr>
          <a:xfrm>
            <a:off x="8098924" y="6016239"/>
            <a:ext cx="3232799" cy="728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Бумажные – 450 </a:t>
            </a:r>
            <a:r>
              <a:rPr lang="ru-RU" sz="1600" dirty="0" err="1"/>
              <a:t>тыс</a:t>
            </a:r>
            <a:r>
              <a:rPr lang="ru-RU" sz="1600" dirty="0"/>
              <a:t> (20,5%)</a:t>
            </a:r>
          </a:p>
          <a:p>
            <a:pPr algn="ctr"/>
            <a:r>
              <a:rPr lang="ru-RU" sz="1600" dirty="0"/>
              <a:t>Электронные – 1,75 млн (79,5%)</a:t>
            </a:r>
          </a:p>
        </p:txBody>
      </p:sp>
    </p:spTree>
    <p:extLst>
      <p:ext uri="{BB962C8B-B14F-4D97-AF65-F5344CB8AC3E}">
        <p14:creationId xmlns:p14="http://schemas.microsoft.com/office/powerpoint/2010/main" val="100765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61AAE1-FCE2-4441-91FD-B65E5A4F8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97"/>
            <a:ext cx="12192000" cy="12798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93FDA2-A9BF-48C5-B21A-C0BA60168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7726"/>
            <a:ext cx="2639632" cy="55802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F61912-87CF-4CA1-BA3E-AA5CBD113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870" y="3205249"/>
            <a:ext cx="2628900" cy="12858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DD8CE1-3089-46CF-B25E-8C18BD6A4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32" y="1277726"/>
            <a:ext cx="2619375" cy="1933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67F667-E709-4661-8A94-125204FFBB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0581" y="4491124"/>
            <a:ext cx="2657475" cy="2505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9DA0EC-211F-49B7-8668-A736A6E803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9007" y="1276263"/>
            <a:ext cx="2619375" cy="21812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66EF55-8977-4F60-94DE-4E7BC76DA9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9007" y="3457488"/>
            <a:ext cx="3038988" cy="13476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F3D483-DC6A-42E6-8163-BE9D71302A40}"/>
              </a:ext>
            </a:extLst>
          </p:cNvPr>
          <p:cNvSpPr txBox="1"/>
          <p:nvPr/>
        </p:nvSpPr>
        <p:spPr>
          <a:xfrm>
            <a:off x="9278224" y="3733101"/>
            <a:ext cx="295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Эти данные можно </a:t>
            </a:r>
          </a:p>
          <a:p>
            <a:r>
              <a:rPr lang="ru-RU" dirty="0">
                <a:solidFill>
                  <a:srgbClr val="FF0000"/>
                </a:solidFill>
              </a:rPr>
              <a:t>отобразить в виде графиков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A6E8E8-F269-4F7C-836C-27E93321EE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708" y="1331850"/>
            <a:ext cx="1143000" cy="266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52E8F9-9CC9-4A66-A580-1D4818D3A2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9858" y="3276107"/>
            <a:ext cx="1143000" cy="266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AD5BFD-DCD4-41B1-B792-073F0FBD0244}"/>
              </a:ext>
            </a:extLst>
          </p:cNvPr>
          <p:cNvSpPr txBox="1"/>
          <p:nvPr/>
        </p:nvSpPr>
        <p:spPr>
          <a:xfrm>
            <a:off x="2653921" y="4091014"/>
            <a:ext cx="1973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</a:rPr>
              <a:t>холост и не замужем менять в </a:t>
            </a:r>
          </a:p>
          <a:p>
            <a:r>
              <a:rPr lang="ru-RU" sz="1000" dirty="0" err="1">
                <a:solidFill>
                  <a:srgbClr val="FF0000"/>
                </a:solidFill>
              </a:rPr>
              <a:t>зависимочти</a:t>
            </a:r>
            <a:r>
              <a:rPr lang="ru-RU" sz="1000" dirty="0">
                <a:solidFill>
                  <a:srgbClr val="FF0000"/>
                </a:solidFill>
              </a:rPr>
              <a:t> от выбора М или Ж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CFC3C7-505B-4061-BDBF-A6FEFB6760E4}"/>
              </a:ext>
            </a:extLst>
          </p:cNvPr>
          <p:cNvSpPr txBox="1"/>
          <p:nvPr/>
        </p:nvSpPr>
        <p:spPr>
          <a:xfrm>
            <a:off x="7075918" y="5580274"/>
            <a:ext cx="4317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Возможно сделать переключатели М и Ж </a:t>
            </a:r>
          </a:p>
          <a:p>
            <a:r>
              <a:rPr lang="ru-RU" dirty="0">
                <a:solidFill>
                  <a:srgbClr val="FF0000"/>
                </a:solidFill>
              </a:rPr>
              <a:t>общий на всю страницу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3F3E20-2C83-4B4C-82A8-5B33169C0E91}"/>
              </a:ext>
            </a:extLst>
          </p:cNvPr>
          <p:cNvSpPr txBox="1"/>
          <p:nvPr/>
        </p:nvSpPr>
        <p:spPr>
          <a:xfrm>
            <a:off x="8682527" y="1854437"/>
            <a:ext cx="3436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Информацию возможно не делить на отдельные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виджеты, а расположить на одном большом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прямоугольнике с перегородками</a:t>
            </a:r>
          </a:p>
        </p:txBody>
      </p:sp>
    </p:spTree>
    <p:extLst>
      <p:ext uri="{BB962C8B-B14F-4D97-AF65-F5344CB8AC3E}">
        <p14:creationId xmlns:p14="http://schemas.microsoft.com/office/powerpoint/2010/main" val="362078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320683-0A17-4C00-A876-617857483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97"/>
            <a:ext cx="12192000" cy="12798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5F2CE-2F78-4E27-8300-23FEB5E94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7727"/>
            <a:ext cx="2956845" cy="55813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7EE0E3-B8E7-425D-A6AA-A1D23B2E5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674" y="1309492"/>
            <a:ext cx="3248271" cy="47836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C3A6E7-1088-458C-9863-342494E7C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2570" y="1309491"/>
            <a:ext cx="2252847" cy="16449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D952FE-29E4-46C9-B0E8-22568359D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315" y="3160999"/>
            <a:ext cx="2445356" cy="1047006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F342B9D-2B24-4A44-AFE5-FD43AD2E6210}"/>
              </a:ext>
            </a:extLst>
          </p:cNvPr>
          <p:cNvSpPr/>
          <p:nvPr/>
        </p:nvSpPr>
        <p:spPr>
          <a:xfrm>
            <a:off x="3092570" y="4479556"/>
            <a:ext cx="2349101" cy="2187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Занятость</a:t>
            </a:r>
          </a:p>
          <a:p>
            <a:r>
              <a:rPr lang="ru-RU" sz="1200" dirty="0"/>
              <a:t>Учатся – 35%</a:t>
            </a:r>
          </a:p>
          <a:p>
            <a:r>
              <a:rPr lang="ru-RU" sz="1200" dirty="0"/>
              <a:t>Работают – 40%</a:t>
            </a:r>
          </a:p>
          <a:p>
            <a:r>
              <a:rPr lang="ru-RU" sz="1200" dirty="0"/>
              <a:t>Безработные – 25%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2FCA91-0C94-47EF-9E5C-7A2929A3F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7396" y="1309491"/>
            <a:ext cx="3248271" cy="557281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2B0902-61D3-472A-89CE-141B679A3B8F}"/>
              </a:ext>
            </a:extLst>
          </p:cNvPr>
          <p:cNvSpPr/>
          <p:nvPr/>
        </p:nvSpPr>
        <p:spPr>
          <a:xfrm>
            <a:off x="8941674" y="5964407"/>
            <a:ext cx="3232799" cy="728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Бумажные – 450 </a:t>
            </a:r>
            <a:r>
              <a:rPr lang="ru-RU" sz="1600" dirty="0" err="1"/>
              <a:t>тыс</a:t>
            </a:r>
            <a:r>
              <a:rPr lang="ru-RU" sz="1600" dirty="0"/>
              <a:t> (20,5%)</a:t>
            </a:r>
          </a:p>
          <a:p>
            <a:pPr algn="ctr"/>
            <a:r>
              <a:rPr lang="ru-RU" sz="1600" dirty="0"/>
              <a:t>Электронные – 1,75 млн (79,5%)</a:t>
            </a:r>
          </a:p>
        </p:txBody>
      </p:sp>
    </p:spTree>
    <p:extLst>
      <p:ext uri="{BB962C8B-B14F-4D97-AF65-F5344CB8AC3E}">
        <p14:creationId xmlns:p14="http://schemas.microsoft.com/office/powerpoint/2010/main" val="33095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A7A588-EC26-45F7-A110-DAD8749BA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356"/>
            <a:ext cx="12192000" cy="6863366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91EBCF03-4BEC-A734-B068-D5F2B6B4653B}"/>
              </a:ext>
            </a:extLst>
          </p:cNvPr>
          <p:cNvSpPr/>
          <p:nvPr/>
        </p:nvSpPr>
        <p:spPr>
          <a:xfrm>
            <a:off x="205670" y="341725"/>
            <a:ext cx="3722914" cy="262271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CCB4FB-8C43-2DA4-2FA7-970828BC40E9}"/>
              </a:ext>
            </a:extLst>
          </p:cNvPr>
          <p:cNvSpPr txBox="1"/>
          <p:nvPr/>
        </p:nvSpPr>
        <p:spPr>
          <a:xfrm>
            <a:off x="1214246" y="283585"/>
            <a:ext cx="332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Обжалование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FC77DF-8C68-85EB-FE6C-C3745F379264}"/>
              </a:ext>
            </a:extLst>
          </p:cNvPr>
          <p:cNvSpPr txBox="1"/>
          <p:nvPr/>
        </p:nvSpPr>
        <p:spPr>
          <a:xfrm>
            <a:off x="358070" y="590751"/>
            <a:ext cx="357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Жалоб получено          1,2 </a:t>
            </a:r>
            <a:r>
              <a:rPr lang="ru-RU" dirty="0" err="1">
                <a:solidFill>
                  <a:schemeClr val="bg1"/>
                </a:solidFill>
              </a:rPr>
              <a:t>тыс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5FAD89-56EE-D1B9-C0C7-75A31BBD539B}"/>
              </a:ext>
            </a:extLst>
          </p:cNvPr>
          <p:cNvSpPr txBox="1"/>
          <p:nvPr/>
        </p:nvSpPr>
        <p:spPr>
          <a:xfrm>
            <a:off x="358070" y="2123360"/>
            <a:ext cx="364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Оценка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удовлетворенности     4,3 балла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73D01B-F935-1C84-D9B0-9FA502350951}"/>
              </a:ext>
            </a:extLst>
          </p:cNvPr>
          <p:cNvSpPr txBox="1"/>
          <p:nvPr/>
        </p:nvSpPr>
        <p:spPr>
          <a:xfrm>
            <a:off x="358070" y="1599402"/>
            <a:ext cx="364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Время решения           1 день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7DEA95C-BA90-2B0E-F045-5DF9CC22C8D6}"/>
              </a:ext>
            </a:extLst>
          </p:cNvPr>
          <p:cNvSpPr/>
          <p:nvPr/>
        </p:nvSpPr>
        <p:spPr>
          <a:xfrm>
            <a:off x="205670" y="3038053"/>
            <a:ext cx="3722914" cy="207847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C9EC7-B105-FF24-A3E1-427510791ABD}"/>
              </a:ext>
            </a:extLst>
          </p:cNvPr>
          <p:cNvSpPr txBox="1"/>
          <p:nvPr/>
        </p:nvSpPr>
        <p:spPr>
          <a:xfrm>
            <a:off x="1457616" y="3078713"/>
            <a:ext cx="332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Причины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5F9BF-0E35-2E17-EFAA-D85B6061241E}"/>
              </a:ext>
            </a:extLst>
          </p:cNvPr>
          <p:cNvSpPr txBox="1"/>
          <p:nvPr/>
        </p:nvSpPr>
        <p:spPr>
          <a:xfrm>
            <a:off x="358070" y="3448045"/>
            <a:ext cx="3320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Причина 1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Причина 2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Причина 3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D53090F-DE0E-144C-F383-026BE74D1D23}"/>
              </a:ext>
            </a:extLst>
          </p:cNvPr>
          <p:cNvSpPr/>
          <p:nvPr/>
        </p:nvSpPr>
        <p:spPr>
          <a:xfrm>
            <a:off x="216119" y="5324220"/>
            <a:ext cx="3722914" cy="133431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D1EA8-3B4C-15ED-14B9-0AFDB21421FA}"/>
              </a:ext>
            </a:extLst>
          </p:cNvPr>
          <p:cNvSpPr txBox="1"/>
          <p:nvPr/>
        </p:nvSpPr>
        <p:spPr>
          <a:xfrm>
            <a:off x="1202743" y="5352350"/>
            <a:ext cx="332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Способ подачи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EF141-F676-1A0D-A007-9DE57482482B}"/>
              </a:ext>
            </a:extLst>
          </p:cNvPr>
          <p:cNvSpPr txBox="1"/>
          <p:nvPr/>
        </p:nvSpPr>
        <p:spPr>
          <a:xfrm>
            <a:off x="358070" y="5592945"/>
            <a:ext cx="3320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ЕПГУ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Очно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505C34-5509-7FEF-E881-665D780BE7F3}"/>
              </a:ext>
            </a:extLst>
          </p:cNvPr>
          <p:cNvSpPr txBox="1"/>
          <p:nvPr/>
        </p:nvSpPr>
        <p:spPr>
          <a:xfrm>
            <a:off x="4178436" y="2849816"/>
            <a:ext cx="355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Отобразить графики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E090B5-E2CB-46F4-9F53-3A4DCBD64D70}"/>
              </a:ext>
            </a:extLst>
          </p:cNvPr>
          <p:cNvSpPr txBox="1"/>
          <p:nvPr/>
        </p:nvSpPr>
        <p:spPr>
          <a:xfrm>
            <a:off x="344856" y="1075559"/>
            <a:ext cx="364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Решено                           1 </a:t>
            </a:r>
            <a:r>
              <a:rPr lang="ru-RU" dirty="0" err="1">
                <a:solidFill>
                  <a:schemeClr val="bg1"/>
                </a:solidFill>
              </a:rPr>
              <a:t>тыс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FBD1EA6-8279-FF31-55FC-4B9B0783B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69" y="625161"/>
            <a:ext cx="4671937" cy="6122249"/>
          </a:xfrm>
          <a:prstGeom prst="rect">
            <a:avLst/>
          </a:prstGeom>
          <a:gradFill>
            <a:gsLst>
              <a:gs pos="55000">
                <a:srgbClr val="0A4B65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6DE67-0C40-D5EB-B9A4-328CAF7C19F4}"/>
                  </a:ext>
                </a:extLst>
              </p14:cNvPr>
              <p14:cNvContentPartPr/>
              <p14:nvPr/>
            </p14:nvContentPartPr>
            <p14:xfrm>
              <a:off x="9799436" y="1771902"/>
              <a:ext cx="360" cy="360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6DE67-0C40-D5EB-B9A4-328CAF7C19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90796" y="176326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564824F3-4E50-5B40-E117-FA704A997E63}"/>
              </a:ext>
            </a:extLst>
          </p:cNvPr>
          <p:cNvSpPr/>
          <p:nvPr/>
        </p:nvSpPr>
        <p:spPr>
          <a:xfrm>
            <a:off x="9244753" y="2183971"/>
            <a:ext cx="2283366" cy="793659"/>
          </a:xfrm>
          <a:prstGeom prst="roundRect">
            <a:avLst/>
          </a:prstGeom>
          <a:gradFill flip="none" rotWithShape="1">
            <a:gsLst>
              <a:gs pos="55000">
                <a:srgbClr val="0A4B65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0C849BA7-F6EA-FB78-1C80-B8FE5642FB01}"/>
              </a:ext>
            </a:extLst>
          </p:cNvPr>
          <p:cNvSpPr/>
          <p:nvPr/>
        </p:nvSpPr>
        <p:spPr>
          <a:xfrm>
            <a:off x="9250579" y="2992620"/>
            <a:ext cx="2283366" cy="793659"/>
          </a:xfrm>
          <a:prstGeom prst="roundRect">
            <a:avLst/>
          </a:prstGeom>
          <a:gradFill flip="none" rotWithShape="1">
            <a:gsLst>
              <a:gs pos="55000">
                <a:srgbClr val="0A4B65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3F68A4B2-5701-B159-409B-4639A0022B24}"/>
              </a:ext>
            </a:extLst>
          </p:cNvPr>
          <p:cNvSpPr/>
          <p:nvPr/>
        </p:nvSpPr>
        <p:spPr>
          <a:xfrm>
            <a:off x="9244753" y="3898408"/>
            <a:ext cx="2283366" cy="793659"/>
          </a:xfrm>
          <a:prstGeom prst="roundRect">
            <a:avLst/>
          </a:prstGeom>
          <a:gradFill flip="none" rotWithShape="1">
            <a:gsLst>
              <a:gs pos="55000">
                <a:srgbClr val="0A4B65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id="{8AC4DBDF-AB82-C605-0FC4-8DDDCAB68B2E}"/>
              </a:ext>
            </a:extLst>
          </p:cNvPr>
          <p:cNvSpPr/>
          <p:nvPr/>
        </p:nvSpPr>
        <p:spPr>
          <a:xfrm>
            <a:off x="9244753" y="1582201"/>
            <a:ext cx="2283366" cy="523958"/>
          </a:xfrm>
          <a:prstGeom prst="roundRect">
            <a:avLst/>
          </a:prstGeom>
          <a:solidFill>
            <a:srgbClr val="123A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4228A0F2-4D9E-19A7-FE2F-D6BF189D9CE5}"/>
              </a:ext>
            </a:extLst>
          </p:cNvPr>
          <p:cNvSpPr/>
          <p:nvPr/>
        </p:nvSpPr>
        <p:spPr>
          <a:xfrm>
            <a:off x="7340569" y="5390515"/>
            <a:ext cx="4289455" cy="1125760"/>
          </a:xfrm>
          <a:prstGeom prst="roundRect">
            <a:avLst/>
          </a:prstGeom>
          <a:solidFill>
            <a:srgbClr val="063C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9034E9-0DFD-E39F-A302-CD2B854431C6}"/>
              </a:ext>
            </a:extLst>
          </p:cNvPr>
          <p:cNvSpPr txBox="1"/>
          <p:nvPr/>
        </p:nvSpPr>
        <p:spPr>
          <a:xfrm>
            <a:off x="9186450" y="1547281"/>
            <a:ext cx="164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Скорость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рассмотрения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986582-DFB0-5CA5-877B-23179F698D7C}"/>
              </a:ext>
            </a:extLst>
          </p:cNvPr>
          <p:cNvSpPr txBox="1"/>
          <p:nvPr/>
        </p:nvSpPr>
        <p:spPr>
          <a:xfrm>
            <a:off x="10416270" y="1524568"/>
            <a:ext cx="1874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Оценка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удовлетворенности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644342E9-416E-998F-138D-350ACD95D06F}"/>
              </a:ext>
            </a:extLst>
          </p:cNvPr>
          <p:cNvSpPr/>
          <p:nvPr/>
        </p:nvSpPr>
        <p:spPr>
          <a:xfrm>
            <a:off x="7446772" y="945511"/>
            <a:ext cx="1211453" cy="369332"/>
          </a:xfrm>
          <a:prstGeom prst="roundRect">
            <a:avLst/>
          </a:prstGeom>
          <a:solidFill>
            <a:srgbClr val="123A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BA3346-5507-7BA4-0107-5D263C2FC4A7}"/>
              </a:ext>
            </a:extLst>
          </p:cNvPr>
          <p:cNvSpPr txBox="1"/>
          <p:nvPr/>
        </p:nvSpPr>
        <p:spPr>
          <a:xfrm>
            <a:off x="7446772" y="900266"/>
            <a:ext cx="3720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Рейтинг рассмотрения жалоб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92B59A-A3A9-62C5-FBFD-AB146C0BD025}"/>
              </a:ext>
            </a:extLst>
          </p:cNvPr>
          <p:cNvSpPr txBox="1"/>
          <p:nvPr/>
        </p:nvSpPr>
        <p:spPr>
          <a:xfrm>
            <a:off x="9244755" y="2398298"/>
            <a:ext cx="96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1 день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179DF7-8F1E-11FA-2131-9F75E48106C5}"/>
              </a:ext>
            </a:extLst>
          </p:cNvPr>
          <p:cNvSpPr txBox="1"/>
          <p:nvPr/>
        </p:nvSpPr>
        <p:spPr>
          <a:xfrm>
            <a:off x="9244753" y="3180209"/>
            <a:ext cx="96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1 день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0E875D-35F8-9364-90EC-941001830545}"/>
              </a:ext>
            </a:extLst>
          </p:cNvPr>
          <p:cNvSpPr txBox="1"/>
          <p:nvPr/>
        </p:nvSpPr>
        <p:spPr>
          <a:xfrm>
            <a:off x="9244752" y="4096320"/>
            <a:ext cx="96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2 дня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FBE8DED-B4B1-E876-0016-0596E3649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90" y="4767933"/>
            <a:ext cx="4289455" cy="174834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261195F-DB24-C224-5B0E-02C5B8D5BF71}"/>
              </a:ext>
            </a:extLst>
          </p:cNvPr>
          <p:cNvSpPr txBox="1"/>
          <p:nvPr/>
        </p:nvSpPr>
        <p:spPr>
          <a:xfrm>
            <a:off x="9251913" y="4878231"/>
            <a:ext cx="116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11 дней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1D9DAA-3D3E-DC14-F96F-D8B46E377949}"/>
              </a:ext>
            </a:extLst>
          </p:cNvPr>
          <p:cNvSpPr txBox="1"/>
          <p:nvPr/>
        </p:nvSpPr>
        <p:spPr>
          <a:xfrm>
            <a:off x="9251913" y="5472775"/>
            <a:ext cx="116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 дней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D33D89F-6F23-B64E-0B01-D4037967C85F}"/>
              </a:ext>
            </a:extLst>
          </p:cNvPr>
          <p:cNvSpPr txBox="1"/>
          <p:nvPr/>
        </p:nvSpPr>
        <p:spPr>
          <a:xfrm>
            <a:off x="9278699" y="5989584"/>
            <a:ext cx="116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20 дней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F9475F-2271-0BD0-4249-B87A6837627E}"/>
              </a:ext>
            </a:extLst>
          </p:cNvPr>
          <p:cNvSpPr txBox="1"/>
          <p:nvPr/>
        </p:nvSpPr>
        <p:spPr>
          <a:xfrm>
            <a:off x="10479328" y="2423873"/>
            <a:ext cx="68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4,9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710CD50-4BE4-68E0-DAB7-2547167605E4}"/>
              </a:ext>
            </a:extLst>
          </p:cNvPr>
          <p:cNvSpPr txBox="1"/>
          <p:nvPr/>
        </p:nvSpPr>
        <p:spPr>
          <a:xfrm>
            <a:off x="10491883" y="3247547"/>
            <a:ext cx="68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4,7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EEBD480-FD6F-9EAD-2A08-B28D8F1CC77D}"/>
              </a:ext>
            </a:extLst>
          </p:cNvPr>
          <p:cNvSpPr txBox="1"/>
          <p:nvPr/>
        </p:nvSpPr>
        <p:spPr>
          <a:xfrm>
            <a:off x="10491883" y="4125605"/>
            <a:ext cx="68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3,6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E7EA069-C8F2-00D4-2DE0-6EB6CB44DB97}"/>
              </a:ext>
            </a:extLst>
          </p:cNvPr>
          <p:cNvSpPr txBox="1"/>
          <p:nvPr/>
        </p:nvSpPr>
        <p:spPr>
          <a:xfrm>
            <a:off x="10491883" y="4906467"/>
            <a:ext cx="68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3,6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E71258-D6B8-7882-D82A-4FAD54E5E90A}"/>
              </a:ext>
            </a:extLst>
          </p:cNvPr>
          <p:cNvSpPr txBox="1"/>
          <p:nvPr/>
        </p:nvSpPr>
        <p:spPr>
          <a:xfrm>
            <a:off x="10502089" y="5451052"/>
            <a:ext cx="68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3,6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D66000-59BC-E592-EEE9-658FD192821B}"/>
              </a:ext>
            </a:extLst>
          </p:cNvPr>
          <p:cNvSpPr txBox="1"/>
          <p:nvPr/>
        </p:nvSpPr>
        <p:spPr>
          <a:xfrm>
            <a:off x="10502089" y="5944979"/>
            <a:ext cx="68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4,3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2188085-C7DF-43F6-8950-DC7132A79B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870" y="38391"/>
            <a:ext cx="10668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18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275</Words>
  <Application>Microsoft Office PowerPoint</Application>
  <PresentationFormat>Широкоэкранный</PresentationFormat>
  <Paragraphs>83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b.hairullin</dc:creator>
  <cp:lastModifiedBy>b.hairullin</cp:lastModifiedBy>
  <cp:revision>10</cp:revision>
  <dcterms:created xsi:type="dcterms:W3CDTF">2024-05-30T15:17:09Z</dcterms:created>
  <dcterms:modified xsi:type="dcterms:W3CDTF">2024-05-30T16:23:17Z</dcterms:modified>
</cp:coreProperties>
</file>